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post.com/national-security/2024/11/21/salt-typhoon-china-hack-teleco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di.nl/actueel/nieuws/2022/08/30/tekortkomingen-in-beveiliging-van-aftapvoorziening-kp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di.nl/actueel/nieuws/2024/10/22/aftapvoorziening-vodafone-niet-voldoende-beveiligd"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sc.nl/actueel/nieuws/2024/juni/10/aanhoudende-statelijke-cyberspionagecampagne-via-kwetsbare-edge-devic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7-022-01179-8"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post.com/national-security/2024/04/02/microsoft-cyber-china-hack-repor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post.com/national-security/2024/04/02/microsoft-cyber-china-hack-report/"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a.defense.gov/2024/Mar/07/2003407863/-1/-1/0/CSI-CloudTop10-Shared-Responsibility-Model.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red.com/story/oldsmar-florida-water-utility-hack/"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gconnect.nl/maatschappij/security/nis2-komt-pas-over-een-jaar-of-net-meer-in-nederlandse-wet"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stechnica.com/security/2024/07/secure-boot-is-completely-compromised-on-200-models-from-5-big-device-maker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33b2fb56d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33b2fb56d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https://www.washingtonpost.com/national-security/2024/11/21/salt-typhoon-china-hack-telecom/</a:t>
            </a:r>
            <a:r>
              <a:rPr lang="en"/>
              <a:t> – de Chinezen zitten in de tapfaciliteiten van de US telecombedrijven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33b2fb56d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33b2fb56d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https://www.rdi.nl/actueel/nieuws/2022/08/30/tekortkomingen-in-beveiliging-van-aftapvoorziening-kpn</a:t>
            </a:r>
            <a:r>
              <a:rPr lang="en"/>
              <a:t>  - lees vooral het hele rapport. KPN is niet het slechtste bedrijf op dit vlak, vermoedelijk zelfs een van de betere. Maar de toegang tot de tapkamer was buitengewoon droevig georganiseerd. Dit is vrij typerend voor hoe dit soort dingen gaan.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33b2fb56d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33b2fb56d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https://www.rdi.nl/actueel/nieuws/2024/10/22/aftapvoorziening-vodafone-niet-voldoende-beveiligd</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3b2fb56d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33b2fb56d4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bca452ef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bca452ef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Ze zeggen het beleefd, maar hier staat “je firewalls en VPN machines worden steeds gehacked”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bca452ef4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bca452ef4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Heel vreemd is hoe organisaties stug spullen blijven kopen die bekend lek zijn. Zie ook de slide over “de kloof” - er worden hier beslissingen genomen door mensen die niet ‘s nachts uit bed gebeld worden als ze gehacked zijn.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e52c47e817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e52c47e817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https://www.ncsc.nl/actueel/nieuws/2024/juni/10/aanhoudende-statelijke-cyberspionagecampagne-via-kwetsbare-edge-devices</a:t>
            </a:r>
            <a:r>
              <a:rPr lang="en"/>
              <a:t> - lees deze pagina goed, want er staat een diepe waarheid: ga er vanuit dat je al gehacked bent. Want meestal is dat ook zo. Maar tegelijk, als je een directie van een grote club vraagt hoe het zit met de security, dan is ‘ie heel zeker dat het allemaal snor zit. Wederom de kloof.</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33b2fb56d4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33b2fb56d4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33b2fb56d4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33b2fb56d4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91 gaten in de “microsoft patch Tuesday”. Een “Zero day” is een beveiligingslek wat bekend is en waar ook al technieken beschikbaar zijn om er gebruik van te maken, terwijl er nog geen oplossing is.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33b2fb56d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33b2fb56d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bc76250b64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bc76250b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I have done - only interesting to put my (strong) claims on later pages in context.  I failed in my studies of physics, launched an unsuccessful startup (PowerDNS), and when that did not go well joined Dutch intelligence &amp; security agency AIVD. From there I went on to develop software for police and intelligence agencies, while PowerDNS went on. After Fox-IT I did DNA research in Delft again, and then focused on PowerDNS again. After that, I became a regulator of Dutch intelligence services for 2 years. During this time I managed to get my DNA paper published in Nat. Scientific Data. </a:t>
            </a:r>
            <a:r>
              <a:rPr lang="en" u="sng">
                <a:solidFill>
                  <a:schemeClr val="hlink"/>
                </a:solidFill>
                <a:hlinkClick r:id="rId2"/>
              </a:rPr>
              <a:t>https://www.nature.com/articles/s41597-022-01179-8</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33b2fb56d4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33b2fb56d4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bca452ef4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bca452ef4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ca452ef4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bca452ef4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Helpdesksoftware, te hacken door een enkele “/” toe te voegen aan het einde van de URL-bar. En dit is geen uitzondering, veel hacks zijn helemaal niet ingewikkeld. We hebben het nog niet voor elkaar.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ca452ef4c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bca452ef4c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GitLab is waar belangrijke bedrijven en overheden broncode en data opslaan. Hier, de ‘forgot your password’ knop</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ca452ef4c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bca452ef4c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 een aanvaller een extra regeltje aan dit formulier met een tweede email adres toevoegt, dan blijkt GitLab het *eerste* email adres te checken of je wel de systeembeheerder bent, EN DAARNA EEN RESET PASSWORD LINK TE STUREN NAAR HET TWEEDE EMAIL ADRES. Van de aanvaller dus.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bca452ef4c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bca452ef4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Email scanner die checkt of je Excel sheet wel veilig is.. DOOR HEM UIT TE VOEREN.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52c47e817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e52c47e817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Overheden vertrouwden op WebEx, die bleek z’n security af te laten hangen van een 7-cijferige code. Als je duizenden meetings houdt is het niet lastig om een 7-cijferige code te gokken/scannen.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ca452ef4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ca452ef4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bug van de eeuw. De headline vertelt het verhaal.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09ef683256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09ef683256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https://www.horizon3.ai/attack-research/palo-alto-expedition-from-n-day-to-full-compromise/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830791b6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f830791b6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Het is dus allemaal vreselijk. En wie hebben we daarvoor de schuld gegeven? GEBRUIKERS! Want die klikken weleens op de verkeerde link. Maar we hebben daarmee geaccepteerd dat software ZO LEK is dat als je op 1 verkeerd knopje drukt iedereen gehacked is. Dit accepteren we niet van auto’s of andere dingen. Als je auto ontploft als je de radio bedient in de derde versnelling worden we niet boos op de bestuurder maar op de fabrikant van de auto. Met software hebben we het decennia omgedraaid en dat kan echt niet meer. De anti-phishing training is een symptoom dat de arme gebruiker het maar op moet lossen.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33b2fb56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33b2fb56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Ik spreek namens niemand anders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09ef68325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09ef68325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ca452ef4c_1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bca452ef4c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e52c47e817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e52c47e817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https://www.washingtonpost.com/national-security/2024/04/02/microsoft-cyber-china-hack-report/</a:t>
            </a:r>
            <a:r>
              <a:rPr lang="en"/>
              <a:t> - de Microsoft cloud zit vol met Chinese hackers, en ze krijgen die er niet uit. Het viel niet mee.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33b03db1b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33b03db1b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https://www.washingtonpost.com/national-security/2024/04/02/microsoft-cyber-china-hack-report/</a:t>
            </a:r>
            <a:r>
              <a:rPr lang="en"/>
              <a:t> - Russen en Chinezen in je cloud.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f830791b6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f830791b6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https://media.defense.gov/2024/Mar/07/2003407863/-1/-1/0/CSI-CloudTop10-Shared-Responsibility-Model.PDF</a:t>
            </a:r>
            <a:r>
              <a:rPr lang="en"/>
              <a:t> - zeer de moeite waard. Als je je software in de cloud draait kan die nog steeds gehacked worden. Maar de aanname is juist vaak dat “het in de cloud veilig is”. Maar dat is de belofte niet. Je huurt een computer, geen beveiligingsbedrijf.</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f830791b6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f830791b6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09ef683256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09ef683256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https://berthub.eu/articles/posts/niks-te-verbergen-wel-steeds-meer-uit-te-leggen/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bca452ef4c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bca452ef4c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https://www.wired.com/story/oldsmar-florida-water-utility-hack/</a:t>
            </a:r>
            <a:r>
              <a:rPr lang="en"/>
              <a:t> - dit was dus Echt Eng</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bca452ef4c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bca452ef4c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je sluit je waterleiding niet aan op het internet? Kennelijk moet het gewoon… Dus dan maar adviezen hoe het veilig kan.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09ef683256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09ef683256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https://berthub.eu/articles/posts/cybersecurity-is-like-food-safety/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09ef683256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09ef683256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toetsingscommissie inzet bevoegdheden operereert als een soort mini-rechtbank, met ook twee (voormalige) rechters als leden. Was voor mij een geweldige ervaring om in een geheel nieuwe wereld terecht te komen, vol nieuwe gebruiken. Als techneut is het ook leuk om dingen met wetten te doen. Zijn ook stelsels van regels, maar toch werken ze heel anders.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de96f653fa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de96f653f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e52c47e817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e52c47e81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NIS2/ Cyberbeveiligingswet biedt een beetje hoop</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52c47e817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e52c47e817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https://www.agconnect.nl/maatschappij/security/nis2-komt-pas-over-een-jaar-of-net-meer-in-nederlandse-wet</a:t>
            </a:r>
            <a:r>
              <a:rPr lang="en"/>
              <a:t> - maar we geloven er nog steeds niet echt in. Kan ook best in 2026.</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33b2fb56d4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33b2fb56d4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33b2fb56d4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33b2fb56d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33b2fb56d4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33b2fb56d4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https://146a55aca6f00848c565-a7635525d40ac1c70300198708936b4e.ssl.cf1.rackcdn.com/images/9ef86592bcfed261f7018977d5cbe752a529216d.pdf</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33b2fb56d4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33b2fb56d4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https://arstechnica.com/security/2024/07/secure-boot-is-completely-compromised-on-200-models-from-5-big-device-makers/</a:t>
            </a:r>
            <a:r>
              <a:rPr lang="en"/>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33b2fb56d4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33b2fb56d4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https://cloud.google.com/blog/topics/threat-intelligence/synful-knock-acis/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33b2fb56d4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33b2fb56d4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https://www.bunniestudios.com/blog/2024/iris-infra-red-in-situ-project-updates/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33b2fb56d4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33b2fb56d4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09ef683256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09ef683256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33b2fb56d4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33b2fb56d4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33b2fb56d4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33b2fb56d4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33b2fb56d4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33b2fb56d4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33b2fb56d4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33b2fb56d4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09ef68325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09ef68325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 of the art setup. Discovered by AIVD.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09ef68325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09ef68325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09ef68325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09ef68325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09ef68325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09ef68325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8.png"/><Relationship Id="rId13" Type="http://schemas.openxmlformats.org/officeDocument/2006/relationships/image" Target="../media/image17.png"/><Relationship Id="rId12" Type="http://schemas.openxmlformats.org/officeDocument/2006/relationships/image" Target="../media/image9.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15.png"/><Relationship Id="rId1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1" Type="http://schemas.openxmlformats.org/officeDocument/2006/relationships/hyperlink" Target="https://www.horizon3.ai/category/attack-research/disclosures/" TargetMode="External"/><Relationship Id="rId10" Type="http://schemas.openxmlformats.org/officeDocument/2006/relationships/hyperlink" Target="https://www.horizon3.ai/category/attack-research/disclosures/" TargetMode="External"/><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hyperlink" Target="https://www.horizon3.ai/author/zhanley/" TargetMode="External"/><Relationship Id="rId9" Type="http://schemas.openxmlformats.org/officeDocument/2006/relationships/hyperlink" Target="https://www.horizon3.ai/category/attack-research/" TargetMode="External"/><Relationship Id="rId5" Type="http://schemas.openxmlformats.org/officeDocument/2006/relationships/hyperlink" Target="https://www.horizon3.ai/author/zhanley/" TargetMode="External"/><Relationship Id="rId6" Type="http://schemas.openxmlformats.org/officeDocument/2006/relationships/hyperlink" Target="https://www.horizon3.ai/category/attack-research/attack-blogs/" TargetMode="External"/><Relationship Id="rId7" Type="http://schemas.openxmlformats.org/officeDocument/2006/relationships/hyperlink" Target="https://www.horizon3.ai/category/attack-research/attack-blogs/" TargetMode="External"/><Relationship Id="rId8" Type="http://schemas.openxmlformats.org/officeDocument/2006/relationships/hyperlink" Target="https://www.horizon3.ai/category/attack-research/"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6.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879675" y="1289725"/>
            <a:ext cx="3384649" cy="3384649"/>
          </a:xfrm>
          <a:prstGeom prst="rect">
            <a:avLst/>
          </a:prstGeom>
          <a:noFill/>
          <a:ln>
            <a:noFill/>
          </a:ln>
        </p:spPr>
      </p:pic>
      <p:sp>
        <p:nvSpPr>
          <p:cNvPr id="55" name="Google Shape;55;p13"/>
          <p:cNvSpPr txBox="1"/>
          <p:nvPr>
            <p:ph type="ctrTitle"/>
          </p:nvPr>
        </p:nvSpPr>
        <p:spPr>
          <a:xfrm>
            <a:off x="311700" y="73550"/>
            <a:ext cx="8520600" cy="97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80"/>
              <a:t>The terrible state of cyber security</a:t>
            </a:r>
            <a:endParaRPr sz="3080"/>
          </a:p>
          <a:p>
            <a:pPr indent="0" lvl="0" marL="0" rtl="0" algn="ctr">
              <a:spcBef>
                <a:spcPts val="0"/>
              </a:spcBef>
              <a:spcAft>
                <a:spcPts val="0"/>
              </a:spcAft>
              <a:buSzPts val="990"/>
              <a:buNone/>
            </a:pPr>
            <a:r>
              <a:rPr i="1" lang="en" sz="2080"/>
              <a:t>A reality check</a:t>
            </a:r>
            <a:endParaRPr i="1" sz="2080"/>
          </a:p>
        </p:txBody>
      </p:sp>
      <p:sp>
        <p:nvSpPr>
          <p:cNvPr id="56" name="Google Shape;56;p13"/>
          <p:cNvSpPr txBox="1"/>
          <p:nvPr>
            <p:ph idx="1" type="subTitle"/>
          </p:nvPr>
        </p:nvSpPr>
        <p:spPr>
          <a:xfrm>
            <a:off x="311700" y="929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Bert Hubert</a:t>
            </a:r>
            <a:endParaRPr/>
          </a:p>
          <a:p>
            <a:pPr indent="0" lvl="0" marL="0" rtl="0" algn="ctr">
              <a:spcBef>
                <a:spcPts val="0"/>
              </a:spcBef>
              <a:spcAft>
                <a:spcPts val="0"/>
              </a:spcAft>
              <a:buNone/>
            </a:pPr>
            <a:r>
              <a:rPr lang="en"/>
              <a:t>bert@hubertnet.nl</a:t>
            </a:r>
            <a:endParaRPr/>
          </a:p>
        </p:txBody>
      </p:sp>
      <p:sp>
        <p:nvSpPr>
          <p:cNvPr id="57" name="Google Shape;57;p13"/>
          <p:cNvSpPr txBox="1"/>
          <p:nvPr/>
        </p:nvSpPr>
        <p:spPr>
          <a:xfrm>
            <a:off x="2255400" y="4443650"/>
            <a:ext cx="4633200" cy="48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https://berthub.eu/amsec7</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0" y="0"/>
            <a:ext cx="5960010"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0" y="0"/>
            <a:ext cx="7962900" cy="3248025"/>
          </a:xfrm>
          <a:prstGeom prst="rect">
            <a:avLst/>
          </a:prstGeom>
          <a:noFill/>
          <a:ln>
            <a:noFill/>
          </a:ln>
        </p:spPr>
      </p:pic>
      <p:sp>
        <p:nvSpPr>
          <p:cNvPr id="129" name="Google Shape;129;p23"/>
          <p:cNvSpPr txBox="1"/>
          <p:nvPr/>
        </p:nvSpPr>
        <p:spPr>
          <a:xfrm>
            <a:off x="65300" y="3474925"/>
            <a:ext cx="8879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Het onderzoek laat echter ook zien dat een beperkte groep systeembeheerders die toegang had tot de systemen, niet over de vereiste Verklaring omtrent het Gedrag (VOG) en een geheimhoudingsverklaring beschikte. </a:t>
            </a:r>
            <a:r>
              <a:rPr b="1" lang="en" sz="1500">
                <a:solidFill>
                  <a:schemeClr val="dk1"/>
                </a:solidFill>
                <a:latin typeface="Calibri"/>
                <a:ea typeface="Calibri"/>
                <a:cs typeface="Calibri"/>
                <a:sym typeface="Calibri"/>
              </a:rPr>
              <a:t>Deze personen hadden bovendien geen persoonlijk account. Daardoor konden hun individuele handelingen niet goed worden gevolgd en geregistreerd</a:t>
            </a:r>
            <a:r>
              <a:rPr lang="en" sz="1500">
                <a:solidFill>
                  <a:schemeClr val="dk1"/>
                </a:solidFill>
                <a:latin typeface="Calibri"/>
                <a:ea typeface="Calibri"/>
                <a:cs typeface="Calibri"/>
                <a:sym typeface="Calibri"/>
              </a:rP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0" y="0"/>
            <a:ext cx="9143999" cy="38892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nvSpPr>
        <p:spPr>
          <a:xfrm>
            <a:off x="1543750" y="2084075"/>
            <a:ext cx="6062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dk2"/>
                </a:solidFill>
              </a:rPr>
              <a:t>Do you think our lawful intercept systems are safe?</a:t>
            </a:r>
            <a:endParaRPr sz="27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3076575" y="11550"/>
            <a:ext cx="2990850" cy="1190625"/>
          </a:xfrm>
          <a:prstGeom prst="rect">
            <a:avLst/>
          </a:prstGeom>
          <a:noFill/>
          <a:ln>
            <a:noFill/>
          </a:ln>
        </p:spPr>
      </p:pic>
      <p:pic>
        <p:nvPicPr>
          <p:cNvPr id="145" name="Google Shape;145;p26"/>
          <p:cNvPicPr preferRelativeResize="0"/>
          <p:nvPr/>
        </p:nvPicPr>
        <p:blipFill>
          <a:blip r:embed="rId4">
            <a:alphaModFix/>
          </a:blip>
          <a:stretch>
            <a:fillRect/>
          </a:stretch>
        </p:blipFill>
        <p:spPr>
          <a:xfrm>
            <a:off x="152400" y="1354575"/>
            <a:ext cx="8124825" cy="3609975"/>
          </a:xfrm>
          <a:prstGeom prst="rect">
            <a:avLst/>
          </a:prstGeom>
          <a:noFill/>
          <a:ln>
            <a:noFill/>
          </a:ln>
        </p:spPr>
      </p:pic>
      <p:cxnSp>
        <p:nvCxnSpPr>
          <p:cNvPr id="146" name="Google Shape;146;p26"/>
          <p:cNvCxnSpPr/>
          <p:nvPr/>
        </p:nvCxnSpPr>
        <p:spPr>
          <a:xfrm flipH="1">
            <a:off x="5711825" y="2048975"/>
            <a:ext cx="842100" cy="12069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7"/>
          <p:cNvPicPr preferRelativeResize="0"/>
          <p:nvPr/>
        </p:nvPicPr>
        <p:blipFill>
          <a:blip r:embed="rId3">
            <a:alphaModFix/>
          </a:blip>
          <a:stretch>
            <a:fillRect/>
          </a:stretch>
        </p:blipFill>
        <p:spPr>
          <a:xfrm>
            <a:off x="1762175" y="0"/>
            <a:ext cx="5457825" cy="1952625"/>
          </a:xfrm>
          <a:prstGeom prst="rect">
            <a:avLst/>
          </a:prstGeom>
          <a:noFill/>
          <a:ln>
            <a:noFill/>
          </a:ln>
        </p:spPr>
      </p:pic>
      <p:pic>
        <p:nvPicPr>
          <p:cNvPr id="152" name="Google Shape;152;p27"/>
          <p:cNvPicPr preferRelativeResize="0"/>
          <p:nvPr/>
        </p:nvPicPr>
        <p:blipFill>
          <a:blip r:embed="rId4">
            <a:alphaModFix/>
          </a:blip>
          <a:stretch>
            <a:fillRect/>
          </a:stretch>
        </p:blipFill>
        <p:spPr>
          <a:xfrm>
            <a:off x="4067175" y="-76200"/>
            <a:ext cx="1009650" cy="581025"/>
          </a:xfrm>
          <a:prstGeom prst="rect">
            <a:avLst/>
          </a:prstGeom>
          <a:noFill/>
          <a:ln>
            <a:noFill/>
          </a:ln>
        </p:spPr>
      </p:pic>
      <p:pic>
        <p:nvPicPr>
          <p:cNvPr id="153" name="Google Shape;153;p27"/>
          <p:cNvPicPr preferRelativeResize="0"/>
          <p:nvPr/>
        </p:nvPicPr>
        <p:blipFill>
          <a:blip r:embed="rId5">
            <a:alphaModFix/>
          </a:blip>
          <a:stretch>
            <a:fillRect/>
          </a:stretch>
        </p:blipFill>
        <p:spPr>
          <a:xfrm>
            <a:off x="819400" y="1808800"/>
            <a:ext cx="7505193" cy="3336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8"/>
          <p:cNvPicPr preferRelativeResize="0"/>
          <p:nvPr/>
        </p:nvPicPr>
        <p:blipFill>
          <a:blip r:embed="rId3">
            <a:alphaModFix/>
          </a:blip>
          <a:stretch>
            <a:fillRect/>
          </a:stretch>
        </p:blipFill>
        <p:spPr>
          <a:xfrm>
            <a:off x="152400" y="152400"/>
            <a:ext cx="7804990" cy="4838699"/>
          </a:xfrm>
          <a:prstGeom prst="rect">
            <a:avLst/>
          </a:prstGeom>
          <a:noFill/>
          <a:ln>
            <a:noFill/>
          </a:ln>
        </p:spPr>
      </p:pic>
      <p:sp>
        <p:nvSpPr>
          <p:cNvPr id="159" name="Google Shape;159;p28"/>
          <p:cNvSpPr txBox="1"/>
          <p:nvPr/>
        </p:nvSpPr>
        <p:spPr>
          <a:xfrm>
            <a:off x="8245750" y="3552025"/>
            <a:ext cx="530400" cy="6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rgbClr val="FF0000"/>
                </a:solidFill>
              </a:rPr>
              <a:t>!!</a:t>
            </a:r>
            <a:endParaRPr sz="390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9"/>
          <p:cNvPicPr preferRelativeResize="0"/>
          <p:nvPr/>
        </p:nvPicPr>
        <p:blipFill>
          <a:blip r:embed="rId3">
            <a:alphaModFix/>
          </a:blip>
          <a:stretch>
            <a:fillRect/>
          </a:stretch>
        </p:blipFill>
        <p:spPr>
          <a:xfrm>
            <a:off x="152400" y="152400"/>
            <a:ext cx="8610377" cy="4838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121175" y="1057500"/>
            <a:ext cx="8839199" cy="3596055"/>
          </a:xfrm>
          <a:prstGeom prst="rect">
            <a:avLst/>
          </a:prstGeom>
          <a:noFill/>
          <a:ln>
            <a:noFill/>
          </a:ln>
        </p:spPr>
      </p:pic>
      <p:pic>
        <p:nvPicPr>
          <p:cNvPr id="170" name="Google Shape;170;p30"/>
          <p:cNvPicPr preferRelativeResize="0"/>
          <p:nvPr/>
        </p:nvPicPr>
        <p:blipFill>
          <a:blip r:embed="rId4">
            <a:alphaModFix/>
          </a:blip>
          <a:stretch>
            <a:fillRect/>
          </a:stretch>
        </p:blipFill>
        <p:spPr>
          <a:xfrm>
            <a:off x="0" y="-8"/>
            <a:ext cx="9143998" cy="1383517"/>
          </a:xfrm>
          <a:prstGeom prst="rect">
            <a:avLst/>
          </a:prstGeom>
          <a:noFill/>
          <a:ln>
            <a:noFill/>
          </a:ln>
        </p:spPr>
      </p:pic>
      <p:cxnSp>
        <p:nvCxnSpPr>
          <p:cNvPr id="171" name="Google Shape;171;p30"/>
          <p:cNvCxnSpPr/>
          <p:nvPr/>
        </p:nvCxnSpPr>
        <p:spPr>
          <a:xfrm flipH="1">
            <a:off x="6822875" y="1590125"/>
            <a:ext cx="740100" cy="8265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0" y="0"/>
            <a:ext cx="9116326" cy="3603699"/>
          </a:xfrm>
          <a:prstGeom prst="rect">
            <a:avLst/>
          </a:prstGeom>
          <a:noFill/>
          <a:ln>
            <a:noFill/>
          </a:ln>
        </p:spPr>
      </p:pic>
      <p:cxnSp>
        <p:nvCxnSpPr>
          <p:cNvPr id="177" name="Google Shape;177;p31"/>
          <p:cNvCxnSpPr/>
          <p:nvPr/>
        </p:nvCxnSpPr>
        <p:spPr>
          <a:xfrm flipH="1">
            <a:off x="3414675" y="2220575"/>
            <a:ext cx="740100" cy="826500"/>
          </a:xfrm>
          <a:prstGeom prst="straightConnector1">
            <a:avLst/>
          </a:prstGeom>
          <a:noFill/>
          <a:ln cap="flat" cmpd="sng" w="19050">
            <a:solidFill>
              <a:srgbClr val="FF0000"/>
            </a:solidFill>
            <a:prstDash val="solid"/>
            <a:round/>
            <a:headEnd len="med" w="med" type="none"/>
            <a:tailEnd len="med" w="med" type="triangle"/>
          </a:ln>
        </p:spPr>
      </p:cxnSp>
      <p:sp>
        <p:nvSpPr>
          <p:cNvPr id="178" name="Google Shape;178;p31"/>
          <p:cNvSpPr txBox="1"/>
          <p:nvPr/>
        </p:nvSpPr>
        <p:spPr>
          <a:xfrm>
            <a:off x="4149375" y="1955825"/>
            <a:ext cx="311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118!</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350625" y="3745271"/>
            <a:ext cx="1735592" cy="232133"/>
          </a:xfrm>
          <a:prstGeom prst="rect">
            <a:avLst/>
          </a:prstGeom>
          <a:noFill/>
          <a:ln>
            <a:noFill/>
          </a:ln>
        </p:spPr>
      </p:pic>
      <p:pic>
        <p:nvPicPr>
          <p:cNvPr id="63" name="Google Shape;63;p14"/>
          <p:cNvPicPr preferRelativeResize="0"/>
          <p:nvPr/>
        </p:nvPicPr>
        <p:blipFill>
          <a:blip r:embed="rId4">
            <a:alphaModFix/>
          </a:blip>
          <a:stretch>
            <a:fillRect/>
          </a:stretch>
        </p:blipFill>
        <p:spPr>
          <a:xfrm>
            <a:off x="1840733" y="2761119"/>
            <a:ext cx="779302" cy="914829"/>
          </a:xfrm>
          <a:prstGeom prst="rect">
            <a:avLst/>
          </a:prstGeom>
          <a:noFill/>
          <a:ln>
            <a:noFill/>
          </a:ln>
        </p:spPr>
      </p:pic>
      <p:pic>
        <p:nvPicPr>
          <p:cNvPr id="64" name="Google Shape;64;p14"/>
          <p:cNvPicPr preferRelativeResize="0"/>
          <p:nvPr/>
        </p:nvPicPr>
        <p:blipFill>
          <a:blip r:embed="rId5">
            <a:alphaModFix/>
          </a:blip>
          <a:stretch>
            <a:fillRect/>
          </a:stretch>
        </p:blipFill>
        <p:spPr>
          <a:xfrm>
            <a:off x="2824484" y="3020118"/>
            <a:ext cx="2363801" cy="396832"/>
          </a:xfrm>
          <a:prstGeom prst="rect">
            <a:avLst/>
          </a:prstGeom>
          <a:noFill/>
          <a:ln>
            <a:noFill/>
          </a:ln>
        </p:spPr>
      </p:pic>
      <p:pic>
        <p:nvPicPr>
          <p:cNvPr id="65" name="Google Shape;65;p14"/>
          <p:cNvPicPr preferRelativeResize="0"/>
          <p:nvPr/>
        </p:nvPicPr>
        <p:blipFill>
          <a:blip r:embed="rId6">
            <a:alphaModFix/>
          </a:blip>
          <a:stretch>
            <a:fillRect/>
          </a:stretch>
        </p:blipFill>
        <p:spPr>
          <a:xfrm>
            <a:off x="0" y="4169865"/>
            <a:ext cx="1380550" cy="668835"/>
          </a:xfrm>
          <a:prstGeom prst="rect">
            <a:avLst/>
          </a:prstGeom>
          <a:noFill/>
          <a:ln>
            <a:noFill/>
          </a:ln>
        </p:spPr>
      </p:pic>
      <p:pic>
        <p:nvPicPr>
          <p:cNvPr id="66" name="Google Shape;66;p14"/>
          <p:cNvPicPr preferRelativeResize="0"/>
          <p:nvPr/>
        </p:nvPicPr>
        <p:blipFill>
          <a:blip r:embed="rId6">
            <a:alphaModFix/>
          </a:blip>
          <a:stretch>
            <a:fillRect/>
          </a:stretch>
        </p:blipFill>
        <p:spPr>
          <a:xfrm>
            <a:off x="4396451" y="2302658"/>
            <a:ext cx="1380550" cy="668835"/>
          </a:xfrm>
          <a:prstGeom prst="rect">
            <a:avLst/>
          </a:prstGeom>
          <a:noFill/>
          <a:ln>
            <a:noFill/>
          </a:ln>
        </p:spPr>
      </p:pic>
      <p:pic>
        <p:nvPicPr>
          <p:cNvPr id="67" name="Google Shape;67;p14"/>
          <p:cNvPicPr preferRelativeResize="0"/>
          <p:nvPr/>
        </p:nvPicPr>
        <p:blipFill>
          <a:blip r:embed="rId7">
            <a:alphaModFix/>
          </a:blip>
          <a:stretch>
            <a:fillRect/>
          </a:stretch>
        </p:blipFill>
        <p:spPr>
          <a:xfrm>
            <a:off x="6938438" y="1061649"/>
            <a:ext cx="902690" cy="914830"/>
          </a:xfrm>
          <a:prstGeom prst="rect">
            <a:avLst/>
          </a:prstGeom>
          <a:noFill/>
          <a:ln>
            <a:noFill/>
          </a:ln>
        </p:spPr>
      </p:pic>
      <p:pic>
        <p:nvPicPr>
          <p:cNvPr id="68" name="Google Shape;68;p14"/>
          <p:cNvPicPr preferRelativeResize="0"/>
          <p:nvPr/>
        </p:nvPicPr>
        <p:blipFill>
          <a:blip r:embed="rId3">
            <a:alphaModFix/>
          </a:blip>
          <a:stretch>
            <a:fillRect/>
          </a:stretch>
        </p:blipFill>
        <p:spPr>
          <a:xfrm>
            <a:off x="2945270" y="3745271"/>
            <a:ext cx="1735592" cy="232133"/>
          </a:xfrm>
          <a:prstGeom prst="rect">
            <a:avLst/>
          </a:prstGeom>
          <a:noFill/>
          <a:ln>
            <a:noFill/>
          </a:ln>
        </p:spPr>
      </p:pic>
      <p:pic>
        <p:nvPicPr>
          <p:cNvPr id="69" name="Google Shape;69;p14"/>
          <p:cNvPicPr preferRelativeResize="0"/>
          <p:nvPr/>
        </p:nvPicPr>
        <p:blipFill>
          <a:blip r:embed="rId3">
            <a:alphaModFix/>
          </a:blip>
          <a:stretch>
            <a:fillRect/>
          </a:stretch>
        </p:blipFill>
        <p:spPr>
          <a:xfrm>
            <a:off x="5507866" y="1864721"/>
            <a:ext cx="1735592" cy="232133"/>
          </a:xfrm>
          <a:prstGeom prst="rect">
            <a:avLst/>
          </a:prstGeom>
          <a:noFill/>
          <a:ln>
            <a:noFill/>
          </a:ln>
        </p:spPr>
      </p:pic>
      <p:pic>
        <p:nvPicPr>
          <p:cNvPr id="70" name="Google Shape;70;p14"/>
          <p:cNvPicPr preferRelativeResize="0"/>
          <p:nvPr/>
        </p:nvPicPr>
        <p:blipFill>
          <a:blip r:embed="rId8">
            <a:alphaModFix/>
          </a:blip>
          <a:stretch>
            <a:fillRect/>
          </a:stretch>
        </p:blipFill>
        <p:spPr>
          <a:xfrm>
            <a:off x="4863881" y="2145648"/>
            <a:ext cx="869262" cy="486783"/>
          </a:xfrm>
          <a:prstGeom prst="rect">
            <a:avLst/>
          </a:prstGeom>
          <a:noFill/>
          <a:ln>
            <a:noFill/>
          </a:ln>
        </p:spPr>
      </p:pic>
      <p:pic>
        <p:nvPicPr>
          <p:cNvPr id="71" name="Google Shape;71;p14"/>
          <p:cNvPicPr preferRelativeResize="0"/>
          <p:nvPr/>
        </p:nvPicPr>
        <p:blipFill>
          <a:blip r:embed="rId9">
            <a:alphaModFix/>
          </a:blip>
          <a:stretch>
            <a:fillRect/>
          </a:stretch>
        </p:blipFill>
        <p:spPr>
          <a:xfrm>
            <a:off x="5910947" y="726994"/>
            <a:ext cx="2363796" cy="424744"/>
          </a:xfrm>
          <a:prstGeom prst="rect">
            <a:avLst/>
          </a:prstGeom>
          <a:noFill/>
          <a:ln>
            <a:noFill/>
          </a:ln>
        </p:spPr>
      </p:pic>
      <p:pic>
        <p:nvPicPr>
          <p:cNvPr id="72" name="Google Shape;72;p14"/>
          <p:cNvPicPr preferRelativeResize="0"/>
          <p:nvPr/>
        </p:nvPicPr>
        <p:blipFill>
          <a:blip r:embed="rId8">
            <a:alphaModFix/>
          </a:blip>
          <a:stretch>
            <a:fillRect/>
          </a:stretch>
        </p:blipFill>
        <p:spPr>
          <a:xfrm>
            <a:off x="8274738" y="422199"/>
            <a:ext cx="869262" cy="486783"/>
          </a:xfrm>
          <a:prstGeom prst="rect">
            <a:avLst/>
          </a:prstGeom>
          <a:noFill/>
          <a:ln>
            <a:noFill/>
          </a:ln>
        </p:spPr>
      </p:pic>
      <p:pic>
        <p:nvPicPr>
          <p:cNvPr id="73" name="Google Shape;73;p14"/>
          <p:cNvPicPr preferRelativeResize="0"/>
          <p:nvPr/>
        </p:nvPicPr>
        <p:blipFill>
          <a:blip r:embed="rId10">
            <a:alphaModFix/>
          </a:blip>
          <a:stretch>
            <a:fillRect/>
          </a:stretch>
        </p:blipFill>
        <p:spPr>
          <a:xfrm>
            <a:off x="8162650" y="75500"/>
            <a:ext cx="981350" cy="289900"/>
          </a:xfrm>
          <a:prstGeom prst="rect">
            <a:avLst/>
          </a:prstGeom>
          <a:noFill/>
          <a:ln>
            <a:noFill/>
          </a:ln>
        </p:spPr>
      </p:pic>
      <p:pic>
        <p:nvPicPr>
          <p:cNvPr id="74" name="Google Shape;74;p14"/>
          <p:cNvPicPr preferRelativeResize="0"/>
          <p:nvPr/>
        </p:nvPicPr>
        <p:blipFill>
          <a:blip r:embed="rId11">
            <a:alphaModFix/>
          </a:blip>
          <a:stretch>
            <a:fillRect/>
          </a:stretch>
        </p:blipFill>
        <p:spPr>
          <a:xfrm>
            <a:off x="8479660" y="965774"/>
            <a:ext cx="347326" cy="232125"/>
          </a:xfrm>
          <a:prstGeom prst="rect">
            <a:avLst/>
          </a:prstGeom>
          <a:noFill/>
          <a:ln>
            <a:noFill/>
          </a:ln>
        </p:spPr>
      </p:pic>
      <p:pic>
        <p:nvPicPr>
          <p:cNvPr id="75" name="Google Shape;75;p14"/>
          <p:cNvPicPr preferRelativeResize="0"/>
          <p:nvPr/>
        </p:nvPicPr>
        <p:blipFill>
          <a:blip r:embed="rId12">
            <a:alphaModFix/>
          </a:blip>
          <a:stretch>
            <a:fillRect/>
          </a:stretch>
        </p:blipFill>
        <p:spPr>
          <a:xfrm>
            <a:off x="8826985" y="965781"/>
            <a:ext cx="232140" cy="232125"/>
          </a:xfrm>
          <a:prstGeom prst="rect">
            <a:avLst/>
          </a:prstGeom>
          <a:noFill/>
          <a:ln>
            <a:noFill/>
          </a:ln>
        </p:spPr>
      </p:pic>
      <p:pic>
        <p:nvPicPr>
          <p:cNvPr id="76" name="Google Shape;76;p14"/>
          <p:cNvPicPr preferRelativeResize="0"/>
          <p:nvPr/>
        </p:nvPicPr>
        <p:blipFill>
          <a:blip r:embed="rId13">
            <a:alphaModFix/>
          </a:blip>
          <a:stretch>
            <a:fillRect/>
          </a:stretch>
        </p:blipFill>
        <p:spPr>
          <a:xfrm>
            <a:off x="8382314" y="1254699"/>
            <a:ext cx="721436" cy="289900"/>
          </a:xfrm>
          <a:prstGeom prst="rect">
            <a:avLst/>
          </a:prstGeom>
          <a:noFill/>
          <a:ln>
            <a:noFill/>
          </a:ln>
        </p:spPr>
      </p:pic>
      <p:pic>
        <p:nvPicPr>
          <p:cNvPr id="77" name="Google Shape;77;p14"/>
          <p:cNvPicPr preferRelativeResize="0"/>
          <p:nvPr/>
        </p:nvPicPr>
        <p:blipFill>
          <a:blip r:embed="rId14">
            <a:alphaModFix/>
          </a:blip>
          <a:stretch>
            <a:fillRect/>
          </a:stretch>
        </p:blipFill>
        <p:spPr>
          <a:xfrm>
            <a:off x="7243451" y="75499"/>
            <a:ext cx="941102" cy="5228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2"/>
          <p:cNvPicPr preferRelativeResize="0"/>
          <p:nvPr/>
        </p:nvPicPr>
        <p:blipFill>
          <a:blip r:embed="rId3">
            <a:alphaModFix/>
          </a:blip>
          <a:stretch>
            <a:fillRect/>
          </a:stretch>
        </p:blipFill>
        <p:spPr>
          <a:xfrm>
            <a:off x="152400" y="152400"/>
            <a:ext cx="8839198" cy="3999418"/>
          </a:xfrm>
          <a:prstGeom prst="rect">
            <a:avLst/>
          </a:prstGeom>
          <a:noFill/>
          <a:ln>
            <a:noFill/>
          </a:ln>
        </p:spPr>
      </p:pic>
      <p:cxnSp>
        <p:nvCxnSpPr>
          <p:cNvPr id="184" name="Google Shape;184;p32"/>
          <p:cNvCxnSpPr/>
          <p:nvPr/>
        </p:nvCxnSpPr>
        <p:spPr>
          <a:xfrm flipH="1">
            <a:off x="3370475" y="2846175"/>
            <a:ext cx="740100" cy="8265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3"/>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We see &gt;100 major fixes/week</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These issues had been there for years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Not anywhere near done, we get 100 new problems/week!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4"/>
          <p:cNvPicPr preferRelativeResize="0"/>
          <p:nvPr/>
        </p:nvPicPr>
        <p:blipFill rotWithShape="1">
          <a:blip r:embed="rId3">
            <a:alphaModFix/>
          </a:blip>
          <a:srcRect b="15390" l="0" r="0" t="0"/>
          <a:stretch/>
        </p:blipFill>
        <p:spPr>
          <a:xfrm>
            <a:off x="0" y="0"/>
            <a:ext cx="9261302" cy="4614325"/>
          </a:xfrm>
          <a:prstGeom prst="rect">
            <a:avLst/>
          </a:prstGeom>
          <a:noFill/>
          <a:ln>
            <a:noFill/>
          </a:ln>
        </p:spPr>
      </p:pic>
      <p:sp>
        <p:nvSpPr>
          <p:cNvPr id="195" name="Google Shape;195;p34"/>
          <p:cNvSpPr/>
          <p:nvPr/>
        </p:nvSpPr>
        <p:spPr>
          <a:xfrm>
            <a:off x="2140625" y="-42100"/>
            <a:ext cx="897600" cy="355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5"/>
          <p:cNvPicPr preferRelativeResize="0"/>
          <p:nvPr/>
        </p:nvPicPr>
        <p:blipFill>
          <a:blip r:embed="rId3">
            <a:alphaModFix/>
          </a:blip>
          <a:stretch>
            <a:fillRect/>
          </a:stretch>
        </p:blipFill>
        <p:spPr>
          <a:xfrm>
            <a:off x="1247061" y="0"/>
            <a:ext cx="6649878" cy="5143500"/>
          </a:xfrm>
          <a:prstGeom prst="rect">
            <a:avLst/>
          </a:prstGeom>
          <a:noFill/>
          <a:ln>
            <a:noFill/>
          </a:ln>
        </p:spPr>
      </p:pic>
      <p:sp>
        <p:nvSpPr>
          <p:cNvPr id="201" name="Google Shape;201;p35"/>
          <p:cNvSpPr/>
          <p:nvPr/>
        </p:nvSpPr>
        <p:spPr>
          <a:xfrm>
            <a:off x="5054625" y="3191925"/>
            <a:ext cx="1812000" cy="35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35"/>
          <p:cNvSpPr txBox="1"/>
          <p:nvPr/>
        </p:nvSpPr>
        <p:spPr>
          <a:xfrm>
            <a:off x="2277550" y="2015075"/>
            <a:ext cx="4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bert@hubertnet.nl</a:t>
            </a:r>
            <a:endParaRPr sz="16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6"/>
          <p:cNvPicPr preferRelativeResize="0"/>
          <p:nvPr/>
        </p:nvPicPr>
        <p:blipFill rotWithShape="1">
          <a:blip r:embed="rId3">
            <a:alphaModFix/>
          </a:blip>
          <a:srcRect b="0" l="0" r="0" t="15554"/>
          <a:stretch/>
        </p:blipFill>
        <p:spPr>
          <a:xfrm>
            <a:off x="1538275" y="-33875"/>
            <a:ext cx="5816450" cy="2159000"/>
          </a:xfrm>
          <a:prstGeom prst="rect">
            <a:avLst/>
          </a:prstGeom>
          <a:noFill/>
          <a:ln>
            <a:noFill/>
          </a:ln>
        </p:spPr>
      </p:pic>
      <p:pic>
        <p:nvPicPr>
          <p:cNvPr id="208" name="Google Shape;208;p36"/>
          <p:cNvPicPr preferRelativeResize="0"/>
          <p:nvPr/>
        </p:nvPicPr>
        <p:blipFill>
          <a:blip r:embed="rId4">
            <a:alphaModFix/>
          </a:blip>
          <a:stretch>
            <a:fillRect/>
          </a:stretch>
        </p:blipFill>
        <p:spPr>
          <a:xfrm>
            <a:off x="1717271" y="2165350"/>
            <a:ext cx="5743321" cy="3028950"/>
          </a:xfrm>
          <a:prstGeom prst="rect">
            <a:avLst/>
          </a:prstGeom>
          <a:noFill/>
          <a:ln>
            <a:noFill/>
          </a:ln>
        </p:spPr>
      </p:pic>
      <p:sp>
        <p:nvSpPr>
          <p:cNvPr id="209" name="Google Shape;209;p36"/>
          <p:cNvSpPr txBox="1"/>
          <p:nvPr/>
        </p:nvSpPr>
        <p:spPr>
          <a:xfrm>
            <a:off x="2235200" y="2413000"/>
            <a:ext cx="4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rPr>
              <a:t>nasty-hacker@example.com</a:t>
            </a:r>
            <a:endParaRPr b="1" sz="1600">
              <a:solidFill>
                <a:schemeClr val="dk2"/>
              </a:solidFill>
            </a:endParaRPr>
          </a:p>
        </p:txBody>
      </p:sp>
      <p:sp>
        <p:nvSpPr>
          <p:cNvPr id="210" name="Google Shape;210;p36"/>
          <p:cNvSpPr txBox="1"/>
          <p:nvPr/>
        </p:nvSpPr>
        <p:spPr>
          <a:xfrm>
            <a:off x="245525" y="2413000"/>
            <a:ext cx="1642500" cy="8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Once more!</a:t>
            </a:r>
            <a:endParaRPr sz="1800">
              <a:solidFill>
                <a:schemeClr val="dk2"/>
              </a:solidFill>
            </a:endParaRPr>
          </a:p>
        </p:txBody>
      </p:sp>
      <p:sp>
        <p:nvSpPr>
          <p:cNvPr id="211" name="Google Shape;211;p36"/>
          <p:cNvSpPr txBox="1"/>
          <p:nvPr/>
        </p:nvSpPr>
        <p:spPr>
          <a:xfrm>
            <a:off x="313275" y="4123225"/>
            <a:ext cx="1642500" cy="8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Click!</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7"/>
          <p:cNvPicPr preferRelativeResize="0"/>
          <p:nvPr/>
        </p:nvPicPr>
        <p:blipFill rotWithShape="1">
          <a:blip r:embed="rId3">
            <a:alphaModFix/>
          </a:blip>
          <a:srcRect b="22855" l="31382" r="30610" t="26183"/>
          <a:stretch/>
        </p:blipFill>
        <p:spPr>
          <a:xfrm>
            <a:off x="1495225" y="251438"/>
            <a:ext cx="6153550" cy="4640625"/>
          </a:xfrm>
          <a:prstGeom prst="rect">
            <a:avLst/>
          </a:prstGeom>
          <a:noFill/>
          <a:ln>
            <a:noFill/>
          </a:ln>
        </p:spPr>
      </p:pic>
      <p:sp>
        <p:nvSpPr>
          <p:cNvPr id="217" name="Google Shape;217;p37"/>
          <p:cNvSpPr/>
          <p:nvPr/>
        </p:nvSpPr>
        <p:spPr>
          <a:xfrm>
            <a:off x="4885275" y="2726275"/>
            <a:ext cx="1617000" cy="35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8" name="Google Shape;218;p37"/>
          <p:cNvPicPr preferRelativeResize="0"/>
          <p:nvPr/>
        </p:nvPicPr>
        <p:blipFill>
          <a:blip r:embed="rId4">
            <a:alphaModFix/>
          </a:blip>
          <a:stretch>
            <a:fillRect/>
          </a:stretch>
        </p:blipFill>
        <p:spPr>
          <a:xfrm>
            <a:off x="25597" y="0"/>
            <a:ext cx="9092805"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8"/>
          <p:cNvPicPr preferRelativeResize="0"/>
          <p:nvPr/>
        </p:nvPicPr>
        <p:blipFill>
          <a:blip r:embed="rId3">
            <a:alphaModFix/>
          </a:blip>
          <a:stretch>
            <a:fillRect/>
          </a:stretch>
        </p:blipFill>
        <p:spPr>
          <a:xfrm>
            <a:off x="0" y="0"/>
            <a:ext cx="7640443" cy="4838698"/>
          </a:xfrm>
          <a:prstGeom prst="rect">
            <a:avLst/>
          </a:prstGeom>
          <a:noFill/>
          <a:ln>
            <a:noFill/>
          </a:ln>
        </p:spPr>
      </p:pic>
      <p:sp>
        <p:nvSpPr>
          <p:cNvPr id="224" name="Google Shape;224;p38"/>
          <p:cNvSpPr txBox="1"/>
          <p:nvPr/>
        </p:nvSpPr>
        <p:spPr>
          <a:xfrm>
            <a:off x="6827250" y="830350"/>
            <a:ext cx="2341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2"/>
                </a:solidFill>
              </a:rPr>
              <a:t>274 </a:t>
            </a:r>
            <a:r>
              <a:rPr b="1" lang="en" sz="2300" u="sng">
                <a:solidFill>
                  <a:schemeClr val="dk2"/>
                </a:solidFill>
              </a:rPr>
              <a:t>12 345 678</a:t>
            </a:r>
            <a:endParaRPr b="1" sz="2300" u="sng">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9"/>
          <p:cNvPicPr preferRelativeResize="0"/>
          <p:nvPr/>
        </p:nvPicPr>
        <p:blipFill>
          <a:blip r:embed="rId3">
            <a:alphaModFix/>
          </a:blip>
          <a:stretch>
            <a:fillRect/>
          </a:stretch>
        </p:blipFill>
        <p:spPr>
          <a:xfrm>
            <a:off x="810301" y="152400"/>
            <a:ext cx="7523398"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0"/>
          <p:cNvPicPr preferRelativeResize="0"/>
          <p:nvPr/>
        </p:nvPicPr>
        <p:blipFill>
          <a:blip r:embed="rId3">
            <a:alphaModFix/>
          </a:blip>
          <a:stretch>
            <a:fillRect/>
          </a:stretch>
        </p:blipFill>
        <p:spPr>
          <a:xfrm>
            <a:off x="61700" y="1343052"/>
            <a:ext cx="9082299" cy="1303798"/>
          </a:xfrm>
          <a:prstGeom prst="rect">
            <a:avLst/>
          </a:prstGeom>
          <a:noFill/>
          <a:ln>
            <a:noFill/>
          </a:ln>
        </p:spPr>
      </p:pic>
      <p:pic>
        <p:nvPicPr>
          <p:cNvPr id="235" name="Google Shape;235;p40"/>
          <p:cNvPicPr preferRelativeResize="0"/>
          <p:nvPr/>
        </p:nvPicPr>
        <p:blipFill rotWithShape="1">
          <a:blip r:embed="rId3">
            <a:alphaModFix/>
          </a:blip>
          <a:srcRect b="9038" l="9470" r="37594" t="26025"/>
          <a:stretch/>
        </p:blipFill>
        <p:spPr>
          <a:xfrm>
            <a:off x="30850" y="3222075"/>
            <a:ext cx="9082299" cy="1599282"/>
          </a:xfrm>
          <a:prstGeom prst="rect">
            <a:avLst/>
          </a:prstGeom>
          <a:noFill/>
          <a:ln>
            <a:noFill/>
          </a:ln>
        </p:spPr>
      </p:pic>
      <p:sp>
        <p:nvSpPr>
          <p:cNvPr id="236" name="Google Shape;236;p40"/>
          <p:cNvSpPr txBox="1"/>
          <p:nvPr/>
        </p:nvSpPr>
        <p:spPr>
          <a:xfrm>
            <a:off x="121500" y="0"/>
            <a:ext cx="8901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t>Palo Alto Networks: Leader in Cybersecurity Protection</a:t>
            </a:r>
            <a:endParaRPr sz="2500"/>
          </a:p>
        </p:txBody>
      </p:sp>
      <p:sp>
        <p:nvSpPr>
          <p:cNvPr id="237" name="Google Shape;237;p40"/>
          <p:cNvSpPr txBox="1"/>
          <p:nvPr/>
        </p:nvSpPr>
        <p:spPr>
          <a:xfrm>
            <a:off x="249475" y="718150"/>
            <a:ext cx="6591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100">
                <a:solidFill>
                  <a:schemeClr val="dk1"/>
                </a:solidFill>
              </a:rPr>
              <a:t> by</a:t>
            </a:r>
            <a:r>
              <a:rPr lang="en" sz="1100">
                <a:solidFill>
                  <a:schemeClr val="dk1"/>
                </a:solidFill>
                <a:uFill>
                  <a:noFill/>
                </a:uFill>
                <a:hlinkClick r:id="rId4">
                  <a:extLst>
                    <a:ext uri="{A12FA001-AC4F-418D-AE19-62706E023703}">
                      <ahyp:hlinkClr val="tx"/>
                    </a:ext>
                  </a:extLst>
                </a:hlinkClick>
              </a:rPr>
              <a:t> </a:t>
            </a:r>
            <a:r>
              <a:rPr lang="en" sz="1100" u="sng">
                <a:solidFill>
                  <a:schemeClr val="hlink"/>
                </a:solidFill>
                <a:hlinkClick r:id="rId5"/>
              </a:rPr>
              <a:t>Zach Hanley</a:t>
            </a:r>
            <a:r>
              <a:rPr lang="en" sz="1100">
                <a:solidFill>
                  <a:schemeClr val="dk1"/>
                </a:solidFill>
              </a:rPr>
              <a:t> | </a:t>
            </a:r>
            <a:r>
              <a:rPr b="1" lang="en" sz="1100">
                <a:solidFill>
                  <a:schemeClr val="dk1"/>
                </a:solidFill>
              </a:rPr>
              <a:t>Oct 9, 2024</a:t>
            </a:r>
            <a:r>
              <a:rPr lang="en" sz="1100">
                <a:solidFill>
                  <a:schemeClr val="dk1"/>
                </a:solidFill>
              </a:rPr>
              <a:t> |</a:t>
            </a:r>
            <a:r>
              <a:rPr lang="en" sz="1100">
                <a:solidFill>
                  <a:schemeClr val="dk1"/>
                </a:solidFill>
                <a:uFill>
                  <a:noFill/>
                </a:uFill>
                <a:hlinkClick r:id="rId6">
                  <a:extLst>
                    <a:ext uri="{A12FA001-AC4F-418D-AE19-62706E023703}">
                      <ahyp:hlinkClr val="tx"/>
                    </a:ext>
                  </a:extLst>
                </a:hlinkClick>
              </a:rPr>
              <a:t> </a:t>
            </a:r>
            <a:r>
              <a:rPr lang="en" sz="1100" u="sng">
                <a:solidFill>
                  <a:schemeClr val="hlink"/>
                </a:solidFill>
                <a:hlinkClick r:id="rId7"/>
              </a:rPr>
              <a:t>Attack Blogs</a:t>
            </a:r>
            <a:r>
              <a:rPr lang="en" sz="1100">
                <a:solidFill>
                  <a:schemeClr val="dk1"/>
                </a:solidFill>
              </a:rPr>
              <a:t>,</a:t>
            </a:r>
            <a:r>
              <a:rPr lang="en" sz="1100">
                <a:solidFill>
                  <a:schemeClr val="dk1"/>
                </a:solidFill>
                <a:uFill>
                  <a:noFill/>
                </a:uFill>
                <a:hlinkClick r:id="rId8">
                  <a:extLst>
                    <a:ext uri="{A12FA001-AC4F-418D-AE19-62706E023703}">
                      <ahyp:hlinkClr val="tx"/>
                    </a:ext>
                  </a:extLst>
                </a:hlinkClick>
              </a:rPr>
              <a:t> </a:t>
            </a:r>
            <a:r>
              <a:rPr lang="en" sz="1100" u="sng">
                <a:solidFill>
                  <a:schemeClr val="hlink"/>
                </a:solidFill>
                <a:hlinkClick r:id="rId9"/>
              </a:rPr>
              <a:t>Attack Research</a:t>
            </a:r>
            <a:r>
              <a:rPr lang="en" sz="1100">
                <a:solidFill>
                  <a:schemeClr val="dk1"/>
                </a:solidFill>
              </a:rPr>
              <a:t>,</a:t>
            </a:r>
            <a:r>
              <a:rPr lang="en" sz="1100">
                <a:solidFill>
                  <a:schemeClr val="dk1"/>
                </a:solidFill>
                <a:uFill>
                  <a:noFill/>
                </a:uFill>
                <a:hlinkClick r:id="rId10">
                  <a:extLst>
                    <a:ext uri="{A12FA001-AC4F-418D-AE19-62706E023703}">
                      <ahyp:hlinkClr val="tx"/>
                    </a:ext>
                  </a:extLst>
                </a:hlinkClick>
              </a:rPr>
              <a:t> </a:t>
            </a:r>
            <a:r>
              <a:rPr lang="en" sz="1100" u="sng">
                <a:solidFill>
                  <a:schemeClr val="hlink"/>
                </a:solidFill>
                <a:hlinkClick r:id="rId11"/>
              </a:rPr>
              <a:t>Disclosures</a:t>
            </a:r>
            <a:endParaRPr sz="1100" u="sng">
              <a:solidFill>
                <a:schemeClr val="hlink"/>
              </a:solidFill>
            </a:endParaRPr>
          </a:p>
        </p:txBody>
      </p:sp>
      <p:cxnSp>
        <p:nvCxnSpPr>
          <p:cNvPr id="238" name="Google Shape;238;p40"/>
          <p:cNvCxnSpPr/>
          <p:nvPr/>
        </p:nvCxnSpPr>
        <p:spPr>
          <a:xfrm>
            <a:off x="6591900" y="2917975"/>
            <a:ext cx="914700" cy="12927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1"/>
          <p:cNvSpPr txBox="1"/>
          <p:nvPr>
            <p:ph type="title"/>
          </p:nvPr>
        </p:nvSpPr>
        <p:spPr>
          <a:xfrm>
            <a:off x="311700" y="1106125"/>
            <a:ext cx="8520600" cy="361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7600"/>
              <a:t>We counter this with the anti-phishing training</a:t>
            </a:r>
            <a:endParaRPr sz="7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4130288" y="-52325"/>
            <a:ext cx="883425" cy="1766825"/>
          </a:xfrm>
          <a:prstGeom prst="rect">
            <a:avLst/>
          </a:prstGeom>
          <a:noFill/>
          <a:ln>
            <a:noFill/>
          </a:ln>
        </p:spPr>
      </p:pic>
      <p:sp>
        <p:nvSpPr>
          <p:cNvPr id="83" name="Google Shape;83;p15"/>
          <p:cNvSpPr txBox="1"/>
          <p:nvPr/>
        </p:nvSpPr>
        <p:spPr>
          <a:xfrm>
            <a:off x="2115450" y="2826800"/>
            <a:ext cx="491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Ik sta hier op eigen titel</a:t>
            </a:r>
            <a:endParaRPr/>
          </a:p>
        </p:txBody>
      </p:sp>
      <p:pic>
        <p:nvPicPr>
          <p:cNvPr id="84" name="Google Shape;84;p15"/>
          <p:cNvPicPr preferRelativeResize="0"/>
          <p:nvPr/>
        </p:nvPicPr>
        <p:blipFill>
          <a:blip r:embed="rId4">
            <a:alphaModFix/>
          </a:blip>
          <a:stretch>
            <a:fillRect/>
          </a:stretch>
        </p:blipFill>
        <p:spPr>
          <a:xfrm>
            <a:off x="4398337" y="4593769"/>
            <a:ext cx="347326" cy="232130"/>
          </a:xfrm>
          <a:prstGeom prst="rect">
            <a:avLst/>
          </a:prstGeom>
          <a:noFill/>
          <a:ln>
            <a:noFill/>
          </a:ln>
        </p:spPr>
      </p:pic>
      <p:pic>
        <p:nvPicPr>
          <p:cNvPr id="85" name="Google Shape;85;p15"/>
          <p:cNvPicPr preferRelativeResize="0"/>
          <p:nvPr/>
        </p:nvPicPr>
        <p:blipFill>
          <a:blip r:embed="rId5">
            <a:alphaModFix/>
          </a:blip>
          <a:stretch>
            <a:fillRect/>
          </a:stretch>
        </p:blipFill>
        <p:spPr>
          <a:xfrm>
            <a:off x="4455935" y="4911381"/>
            <a:ext cx="232140" cy="232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2"/>
          <p:cNvSpPr txBox="1"/>
          <p:nvPr/>
        </p:nvSpPr>
        <p:spPr>
          <a:xfrm>
            <a:off x="0" y="0"/>
            <a:ext cx="4925700" cy="410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2400"/>
              <a:t>"Unfortunately we have fallen prey to the myth of techno exceptionalism. </a:t>
            </a:r>
            <a:r>
              <a:rPr b="1" lang="en" sz="2400"/>
              <a:t>We don't have a cyber security problem – we have a software quality problem</a:t>
            </a:r>
            <a:r>
              <a:rPr lang="en" sz="2400"/>
              <a:t>. We don't need more security products – </a:t>
            </a:r>
            <a:r>
              <a:rPr b="1" lang="en" sz="2400"/>
              <a:t>we need more secure products</a:t>
            </a:r>
            <a:r>
              <a:rPr lang="en" sz="2400"/>
              <a:t>."</a:t>
            </a:r>
            <a:endParaRPr sz="2400"/>
          </a:p>
          <a:p>
            <a:pPr indent="0" lvl="0" marL="0" rtl="0" algn="l">
              <a:lnSpc>
                <a:spcPct val="115000"/>
              </a:lnSpc>
              <a:spcBef>
                <a:spcPts val="1200"/>
              </a:spcBef>
              <a:spcAft>
                <a:spcPts val="0"/>
              </a:spcAft>
              <a:buNone/>
            </a:pPr>
            <a:r>
              <a:t/>
            </a:r>
            <a:endParaRPr sz="2400"/>
          </a:p>
        </p:txBody>
      </p:sp>
      <p:pic>
        <p:nvPicPr>
          <p:cNvPr id="249" name="Google Shape;249;p42"/>
          <p:cNvPicPr preferRelativeResize="0"/>
          <p:nvPr/>
        </p:nvPicPr>
        <p:blipFill rotWithShape="1">
          <a:blip r:embed="rId3">
            <a:alphaModFix/>
          </a:blip>
          <a:srcRect b="27996" l="14042" r="16608" t="11061"/>
          <a:stretch/>
        </p:blipFill>
        <p:spPr>
          <a:xfrm>
            <a:off x="6129050" y="92575"/>
            <a:ext cx="2684349" cy="2948826"/>
          </a:xfrm>
          <a:prstGeom prst="rect">
            <a:avLst/>
          </a:prstGeom>
          <a:noFill/>
          <a:ln>
            <a:noFill/>
          </a:ln>
        </p:spPr>
      </p:pic>
      <p:sp>
        <p:nvSpPr>
          <p:cNvPr id="250" name="Google Shape;250;p42"/>
          <p:cNvSpPr txBox="1"/>
          <p:nvPr/>
        </p:nvSpPr>
        <p:spPr>
          <a:xfrm>
            <a:off x="5971225" y="3378600"/>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Jen Easterly, former </a:t>
            </a:r>
            <a:r>
              <a:rPr lang="en"/>
              <a:t>Director of the US Cybersecurity and Infrastructure Security Agency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Let’s head to the cloud then?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4"/>
          <p:cNvPicPr preferRelativeResize="0"/>
          <p:nvPr/>
        </p:nvPicPr>
        <p:blipFill>
          <a:blip r:embed="rId3">
            <a:alphaModFix/>
          </a:blip>
          <a:stretch>
            <a:fillRect/>
          </a:stretch>
        </p:blipFill>
        <p:spPr>
          <a:xfrm>
            <a:off x="406300" y="0"/>
            <a:ext cx="8274675" cy="5143500"/>
          </a:xfrm>
          <a:prstGeom prst="rect">
            <a:avLst/>
          </a:prstGeom>
          <a:noFill/>
          <a:ln>
            <a:noFill/>
          </a:ln>
        </p:spPr>
      </p:pic>
      <p:sp>
        <p:nvSpPr>
          <p:cNvPr id="261" name="Google Shape;261;p44"/>
          <p:cNvSpPr/>
          <p:nvPr/>
        </p:nvSpPr>
        <p:spPr>
          <a:xfrm>
            <a:off x="7653575" y="2270675"/>
            <a:ext cx="1131600" cy="287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45"/>
          <p:cNvPicPr preferRelativeResize="0"/>
          <p:nvPr/>
        </p:nvPicPr>
        <p:blipFill>
          <a:blip r:embed="rId3">
            <a:alphaModFix/>
          </a:blip>
          <a:stretch>
            <a:fillRect/>
          </a:stretch>
        </p:blipFill>
        <p:spPr>
          <a:xfrm>
            <a:off x="0" y="69275"/>
            <a:ext cx="7129774" cy="4800175"/>
          </a:xfrm>
          <a:prstGeom prst="rect">
            <a:avLst/>
          </a:prstGeom>
          <a:noFill/>
          <a:ln>
            <a:noFill/>
          </a:ln>
        </p:spPr>
      </p:pic>
      <p:pic>
        <p:nvPicPr>
          <p:cNvPr id="267" name="Google Shape;267;p45"/>
          <p:cNvPicPr preferRelativeResize="0"/>
          <p:nvPr/>
        </p:nvPicPr>
        <p:blipFill>
          <a:blip r:embed="rId4">
            <a:alphaModFix/>
          </a:blip>
          <a:stretch>
            <a:fillRect/>
          </a:stretch>
        </p:blipFill>
        <p:spPr>
          <a:xfrm>
            <a:off x="7282174" y="152400"/>
            <a:ext cx="1709425" cy="1709425"/>
          </a:xfrm>
          <a:prstGeom prst="rect">
            <a:avLst/>
          </a:prstGeom>
          <a:noFill/>
          <a:ln>
            <a:noFill/>
          </a:ln>
        </p:spPr>
      </p:pic>
      <p:pic>
        <p:nvPicPr>
          <p:cNvPr id="268" name="Google Shape;268;p45"/>
          <p:cNvPicPr preferRelativeResize="0"/>
          <p:nvPr/>
        </p:nvPicPr>
        <p:blipFill>
          <a:blip r:embed="rId5">
            <a:alphaModFix/>
          </a:blip>
          <a:stretch>
            <a:fillRect/>
          </a:stretch>
        </p:blipFill>
        <p:spPr>
          <a:xfrm>
            <a:off x="7282174" y="2660550"/>
            <a:ext cx="1709427" cy="17094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46"/>
          <p:cNvPicPr preferRelativeResize="0"/>
          <p:nvPr/>
        </p:nvPicPr>
        <p:blipFill>
          <a:blip r:embed="rId3">
            <a:alphaModFix/>
          </a:blip>
          <a:stretch>
            <a:fillRect/>
          </a:stretch>
        </p:blipFill>
        <p:spPr>
          <a:xfrm>
            <a:off x="0" y="0"/>
            <a:ext cx="9114415"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7"/>
          <p:cNvSpPr txBox="1"/>
          <p:nvPr>
            <p:ph type="title"/>
          </p:nvPr>
        </p:nvSpPr>
        <p:spPr>
          <a:xfrm>
            <a:off x="128250" y="44950"/>
            <a:ext cx="8889000" cy="492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544"/>
              <a:t>Computer security is pants. And if you outsource your systems, your security will be pants </a:t>
            </a:r>
            <a:r>
              <a:rPr b="1" lang="en" sz="5544"/>
              <a:t>somewhere else.</a:t>
            </a:r>
            <a:r>
              <a:rPr lang="en" sz="5544"/>
              <a:t> Except now easier to ignore.</a:t>
            </a:r>
            <a:endParaRPr sz="5544"/>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8"/>
          <p:cNvSpPr txBox="1"/>
          <p:nvPr>
            <p:ph type="title"/>
          </p:nvPr>
        </p:nvSpPr>
        <p:spPr>
          <a:xfrm>
            <a:off x="490250" y="450150"/>
            <a:ext cx="81882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a:t>C</a:t>
            </a:r>
            <a:r>
              <a:rPr lang="en"/>
              <a:t>onfidentiality</a:t>
            </a:r>
            <a:endParaRPr/>
          </a:p>
          <a:p>
            <a:pPr indent="0" lvl="0" marL="0" rtl="0" algn="l">
              <a:spcBef>
                <a:spcPts val="0"/>
              </a:spcBef>
              <a:spcAft>
                <a:spcPts val="0"/>
              </a:spcAft>
              <a:buNone/>
            </a:pPr>
            <a:r>
              <a:rPr b="1" lang="en"/>
              <a:t>I</a:t>
            </a:r>
            <a:r>
              <a:rPr lang="en"/>
              <a:t>ntegrity</a:t>
            </a:r>
            <a:endParaRPr/>
          </a:p>
          <a:p>
            <a:pPr indent="0" lvl="0" marL="0" rtl="0" algn="l">
              <a:spcBef>
                <a:spcPts val="0"/>
              </a:spcBef>
              <a:spcAft>
                <a:spcPts val="0"/>
              </a:spcAft>
              <a:buNone/>
            </a:pPr>
            <a:r>
              <a:rPr b="1" lang="en"/>
              <a:t>A</a:t>
            </a:r>
            <a:r>
              <a:rPr lang="en"/>
              <a:t>vailability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just about our privacy.</a:t>
            </a:r>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9"/>
          <p:cNvPicPr preferRelativeResize="0"/>
          <p:nvPr/>
        </p:nvPicPr>
        <p:blipFill>
          <a:blip r:embed="rId3">
            <a:alphaModFix/>
          </a:blip>
          <a:stretch>
            <a:fillRect/>
          </a:stretch>
        </p:blipFill>
        <p:spPr>
          <a:xfrm>
            <a:off x="152400" y="152400"/>
            <a:ext cx="8839204" cy="416495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50"/>
          <p:cNvPicPr preferRelativeResize="0"/>
          <p:nvPr/>
        </p:nvPicPr>
        <p:blipFill>
          <a:blip r:embed="rId3">
            <a:alphaModFix/>
          </a:blip>
          <a:stretch>
            <a:fillRect/>
          </a:stretch>
        </p:blipFill>
        <p:spPr>
          <a:xfrm>
            <a:off x="84650" y="304800"/>
            <a:ext cx="8782381" cy="4838701"/>
          </a:xfrm>
          <a:prstGeom prst="rect">
            <a:avLst/>
          </a:prstGeom>
          <a:noFill/>
          <a:ln>
            <a:noFill/>
          </a:ln>
        </p:spPr>
      </p:pic>
      <p:sp>
        <p:nvSpPr>
          <p:cNvPr id="294" name="Google Shape;294;p50"/>
          <p:cNvSpPr txBox="1"/>
          <p:nvPr/>
        </p:nvSpPr>
        <p:spPr>
          <a:xfrm>
            <a:off x="307200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https://www.cisa.gov/water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51"/>
          <p:cNvPicPr preferRelativeResize="0"/>
          <p:nvPr/>
        </p:nvPicPr>
        <p:blipFill>
          <a:blip r:embed="rId3">
            <a:alphaModFix/>
          </a:blip>
          <a:stretch>
            <a:fillRect/>
          </a:stretch>
        </p:blipFill>
        <p:spPr>
          <a:xfrm>
            <a:off x="0" y="0"/>
            <a:ext cx="3857626" cy="5143501"/>
          </a:xfrm>
          <a:prstGeom prst="rect">
            <a:avLst/>
          </a:prstGeom>
          <a:noFill/>
          <a:ln>
            <a:noFill/>
          </a:ln>
        </p:spPr>
      </p:pic>
      <p:pic>
        <p:nvPicPr>
          <p:cNvPr id="300" name="Google Shape;300;p51"/>
          <p:cNvPicPr preferRelativeResize="0"/>
          <p:nvPr/>
        </p:nvPicPr>
        <p:blipFill>
          <a:blip r:embed="rId4">
            <a:alphaModFix/>
          </a:blip>
          <a:stretch>
            <a:fillRect/>
          </a:stretch>
        </p:blipFill>
        <p:spPr>
          <a:xfrm>
            <a:off x="3857625" y="144975"/>
            <a:ext cx="5358649" cy="2610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6"/>
          <p:cNvPicPr preferRelativeResize="0"/>
          <p:nvPr/>
        </p:nvPicPr>
        <p:blipFill>
          <a:blip r:embed="rId3">
            <a:alphaModFix/>
          </a:blip>
          <a:stretch>
            <a:fillRect/>
          </a:stretch>
        </p:blipFill>
        <p:spPr>
          <a:xfrm>
            <a:off x="152400" y="2011500"/>
            <a:ext cx="8839201" cy="1588294"/>
          </a:xfrm>
          <a:prstGeom prst="rect">
            <a:avLst/>
          </a:prstGeom>
          <a:noFill/>
          <a:ln>
            <a:noFill/>
          </a:ln>
        </p:spPr>
      </p:pic>
      <p:cxnSp>
        <p:nvCxnSpPr>
          <p:cNvPr id="91" name="Google Shape;91;p16"/>
          <p:cNvCxnSpPr/>
          <p:nvPr/>
        </p:nvCxnSpPr>
        <p:spPr>
          <a:xfrm flipH="1">
            <a:off x="1162300" y="904100"/>
            <a:ext cx="342000" cy="645900"/>
          </a:xfrm>
          <a:prstGeom prst="straightConnector1">
            <a:avLst/>
          </a:prstGeom>
          <a:noFill/>
          <a:ln cap="flat" cmpd="sng" w="28575">
            <a:solidFill>
              <a:srgbClr val="FF0000"/>
            </a:solidFill>
            <a:prstDash val="solid"/>
            <a:round/>
            <a:headEnd len="med" w="med" type="none"/>
            <a:tailEnd len="med" w="med" type="triangle"/>
          </a:ln>
        </p:spPr>
      </p:cxnSp>
      <p:pic>
        <p:nvPicPr>
          <p:cNvPr id="92" name="Google Shape;92;p16"/>
          <p:cNvPicPr preferRelativeResize="0"/>
          <p:nvPr/>
        </p:nvPicPr>
        <p:blipFill>
          <a:blip r:embed="rId4">
            <a:alphaModFix/>
          </a:blip>
          <a:stretch>
            <a:fillRect/>
          </a:stretch>
        </p:blipFill>
        <p:spPr>
          <a:xfrm>
            <a:off x="7193773" y="-5"/>
            <a:ext cx="1950225" cy="1976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did we get here?</a:t>
            </a:r>
            <a:endParaRPr/>
          </a:p>
        </p:txBody>
      </p:sp>
      <p:sp>
        <p:nvSpPr>
          <p:cNvPr id="306" name="Google Shape;306;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b="1" lang="en"/>
              <a:t>Amateur hour</a:t>
            </a:r>
            <a:endParaRPr/>
          </a:p>
          <a:p>
            <a:pPr indent="-334327" lvl="0" marL="457200" rtl="0" algn="l">
              <a:spcBef>
                <a:spcPts val="0"/>
              </a:spcBef>
              <a:spcAft>
                <a:spcPts val="0"/>
              </a:spcAft>
              <a:buSzPct val="100000"/>
              <a:buChar char="●"/>
            </a:pPr>
            <a:r>
              <a:rPr lang="en"/>
              <a:t>For dangerous chemicals, industrial plants, power plants, we’ve developed rules and legislation</a:t>
            </a:r>
            <a:endParaRPr/>
          </a:p>
          <a:p>
            <a:pPr indent="-310832" lvl="1" marL="914400" rtl="0" algn="l">
              <a:spcBef>
                <a:spcPts val="0"/>
              </a:spcBef>
              <a:spcAft>
                <a:spcPts val="0"/>
              </a:spcAft>
              <a:buSzPct val="100000"/>
              <a:buChar char="○"/>
            </a:pPr>
            <a:r>
              <a:rPr lang="en"/>
              <a:t>Over the centuries</a:t>
            </a:r>
            <a:endParaRPr/>
          </a:p>
          <a:p>
            <a:pPr indent="-310832" lvl="1" marL="914400" rtl="0" algn="l">
              <a:spcBef>
                <a:spcPts val="0"/>
              </a:spcBef>
              <a:spcAft>
                <a:spcPts val="0"/>
              </a:spcAft>
              <a:buSzPct val="100000"/>
              <a:buChar char="○"/>
            </a:pPr>
            <a:r>
              <a:rPr lang="en"/>
              <a:t>Pre-Titanic, everyone could just design a ship</a:t>
            </a:r>
            <a:endParaRPr/>
          </a:p>
          <a:p>
            <a:pPr indent="-334327" lvl="0" marL="457200" rtl="0" algn="l">
              <a:spcBef>
                <a:spcPts val="0"/>
              </a:spcBef>
              <a:spcAft>
                <a:spcPts val="0"/>
              </a:spcAft>
              <a:buSzPct val="100000"/>
              <a:buChar char="●"/>
            </a:pPr>
            <a:r>
              <a:rPr b="1" lang="en"/>
              <a:t>We’ve moved to computers faster than we could craft rules</a:t>
            </a:r>
            <a:endParaRPr b="1"/>
          </a:p>
          <a:p>
            <a:pPr indent="-310832" lvl="1" marL="914400" rtl="0" algn="l">
              <a:spcBef>
                <a:spcPts val="0"/>
              </a:spcBef>
              <a:spcAft>
                <a:spcPts val="0"/>
              </a:spcAft>
              <a:buSzPct val="100000"/>
              <a:buChar char="○"/>
            </a:pPr>
            <a:r>
              <a:rPr lang="en"/>
              <a:t>And we’re still not ready</a:t>
            </a:r>
            <a:endParaRPr/>
          </a:p>
          <a:p>
            <a:pPr indent="-334327" lvl="0" marL="457200" rtl="0" algn="l">
              <a:spcBef>
                <a:spcPts val="0"/>
              </a:spcBef>
              <a:spcAft>
                <a:spcPts val="0"/>
              </a:spcAft>
              <a:buSzPct val="100000"/>
              <a:buChar char="●"/>
            </a:pPr>
            <a:r>
              <a:rPr lang="en"/>
              <a:t>Security is not something that gets you a promotion</a:t>
            </a:r>
            <a:endParaRPr/>
          </a:p>
          <a:p>
            <a:pPr indent="-310832" lvl="1" marL="914400" rtl="0" algn="l">
              <a:spcBef>
                <a:spcPts val="0"/>
              </a:spcBef>
              <a:spcAft>
                <a:spcPts val="0"/>
              </a:spcAft>
              <a:buSzPct val="100000"/>
              <a:buChar char="○"/>
            </a:pPr>
            <a:r>
              <a:rPr lang="en"/>
              <a:t>Best you can achieve is “not fail dramatically”</a:t>
            </a:r>
            <a:endParaRPr/>
          </a:p>
          <a:p>
            <a:pPr indent="-334327" lvl="0" marL="457200" rtl="0" algn="l">
              <a:spcBef>
                <a:spcPts val="0"/>
              </a:spcBef>
              <a:spcAft>
                <a:spcPts val="0"/>
              </a:spcAft>
              <a:buSzPct val="100000"/>
              <a:buChar char="●"/>
            </a:pPr>
            <a:r>
              <a:rPr lang="en"/>
              <a:t>Boards of directors in The Netherlands and Europe are mostly devoid of technical knowledge</a:t>
            </a:r>
            <a:endParaRPr/>
          </a:p>
          <a:p>
            <a:pPr indent="-334327" lvl="0" marL="457200" rtl="0" algn="l">
              <a:spcBef>
                <a:spcPts val="0"/>
              </a:spcBef>
              <a:spcAft>
                <a:spcPts val="0"/>
              </a:spcAft>
              <a:buSzPct val="100000"/>
              <a:buChar char="●"/>
            </a:pPr>
            <a:r>
              <a:rPr lang="en"/>
              <a:t>Boards therefore prefer to outsource</a:t>
            </a:r>
            <a:br>
              <a:rPr lang="en"/>
            </a:br>
            <a:endParaRPr/>
          </a:p>
          <a:p>
            <a:pPr indent="-334327" lvl="0" marL="457200" rtl="0" algn="l">
              <a:spcBef>
                <a:spcPts val="0"/>
              </a:spcBef>
              <a:spcAft>
                <a:spcPts val="0"/>
              </a:spcAft>
              <a:buSzPct val="100000"/>
              <a:buChar char="●"/>
            </a:pPr>
            <a:r>
              <a:rPr b="1" lang="en"/>
              <a:t>NEW: Legislation like NIS2 directive (NCSC), CRA (RDI), DORA, PLD…</a:t>
            </a:r>
            <a:endParaRPr b="1"/>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3"/>
          <p:cNvPicPr preferRelativeResize="0"/>
          <p:nvPr/>
        </p:nvPicPr>
        <p:blipFill>
          <a:blip r:embed="rId3">
            <a:alphaModFix/>
          </a:blip>
          <a:stretch>
            <a:fillRect/>
          </a:stretch>
        </p:blipFill>
        <p:spPr>
          <a:xfrm>
            <a:off x="152400" y="152400"/>
            <a:ext cx="8299960"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54"/>
          <p:cNvPicPr preferRelativeResize="0"/>
          <p:nvPr/>
        </p:nvPicPr>
        <p:blipFill>
          <a:blip r:embed="rId3">
            <a:alphaModFix/>
          </a:blip>
          <a:stretch>
            <a:fillRect/>
          </a:stretch>
        </p:blipFill>
        <p:spPr>
          <a:xfrm>
            <a:off x="0" y="394575"/>
            <a:ext cx="9489699" cy="38839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5"/>
          <p:cNvSpPr txBox="1"/>
          <p:nvPr/>
        </p:nvSpPr>
        <p:spPr>
          <a:xfrm>
            <a:off x="1863450" y="1270075"/>
            <a:ext cx="5417100" cy="233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chemeClr val="dk2"/>
                </a:solidFill>
              </a:rPr>
              <a:t>Meanwhile…</a:t>
            </a:r>
            <a:endParaRPr sz="42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56"/>
          <p:cNvPicPr preferRelativeResize="0"/>
          <p:nvPr/>
        </p:nvPicPr>
        <p:blipFill>
          <a:blip r:embed="rId3">
            <a:alphaModFix/>
          </a:blip>
          <a:stretch>
            <a:fillRect/>
          </a:stretch>
        </p:blipFill>
        <p:spPr>
          <a:xfrm>
            <a:off x="0" y="0"/>
            <a:ext cx="8825439"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57"/>
          <p:cNvPicPr preferRelativeResize="0"/>
          <p:nvPr/>
        </p:nvPicPr>
        <p:blipFill>
          <a:blip r:embed="rId3">
            <a:alphaModFix/>
          </a:blip>
          <a:stretch>
            <a:fillRect/>
          </a:stretch>
        </p:blipFill>
        <p:spPr>
          <a:xfrm>
            <a:off x="0" y="0"/>
            <a:ext cx="9071388"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58"/>
          <p:cNvPicPr preferRelativeResize="0"/>
          <p:nvPr/>
        </p:nvPicPr>
        <p:blipFill>
          <a:blip r:embed="rId3">
            <a:alphaModFix/>
          </a:blip>
          <a:stretch>
            <a:fillRect/>
          </a:stretch>
        </p:blipFill>
        <p:spPr>
          <a:xfrm>
            <a:off x="0" y="0"/>
            <a:ext cx="5793466" cy="5143500"/>
          </a:xfrm>
          <a:prstGeom prst="rect">
            <a:avLst/>
          </a:prstGeom>
          <a:noFill/>
          <a:ln>
            <a:noFill/>
          </a:ln>
        </p:spPr>
      </p:pic>
      <p:sp>
        <p:nvSpPr>
          <p:cNvPr id="337" name="Google Shape;337;p58"/>
          <p:cNvSpPr txBox="1"/>
          <p:nvPr/>
        </p:nvSpPr>
        <p:spPr>
          <a:xfrm>
            <a:off x="5916700" y="91675"/>
            <a:ext cx="3117300" cy="42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50">
                <a:solidFill>
                  <a:srgbClr val="232428"/>
                </a:solidFill>
                <a:highlight>
                  <a:srgbClr val="E9EAED"/>
                </a:highlight>
              </a:rPr>
              <a:t>The researchers soon discovered that the compromise of the key was just the beginning of a much bigger supply-chain breakdown that raises serious doubts about the integrity of Secure Boot </a:t>
            </a:r>
            <a:r>
              <a:rPr b="1" lang="en" sz="2050">
                <a:solidFill>
                  <a:srgbClr val="232428"/>
                </a:solidFill>
                <a:highlight>
                  <a:srgbClr val="E9EAED"/>
                </a:highlight>
              </a:rPr>
              <a:t>on more than 300 additional device models from virtually all major device manufacturers</a:t>
            </a:r>
            <a:endParaRPr b="1" sz="2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59"/>
          <p:cNvPicPr preferRelativeResize="0"/>
          <p:nvPr/>
        </p:nvPicPr>
        <p:blipFill>
          <a:blip r:embed="rId3">
            <a:alphaModFix/>
          </a:blip>
          <a:stretch>
            <a:fillRect/>
          </a:stretch>
        </p:blipFill>
        <p:spPr>
          <a:xfrm>
            <a:off x="0" y="0"/>
            <a:ext cx="7527420" cy="5143500"/>
          </a:xfrm>
          <a:prstGeom prst="rect">
            <a:avLst/>
          </a:prstGeom>
          <a:noFill/>
          <a:ln>
            <a:noFill/>
          </a:ln>
        </p:spPr>
      </p:pic>
      <p:sp>
        <p:nvSpPr>
          <p:cNvPr id="343" name="Google Shape;343;p59"/>
          <p:cNvSpPr txBox="1"/>
          <p:nvPr/>
        </p:nvSpPr>
        <p:spPr>
          <a:xfrm>
            <a:off x="5220675" y="701725"/>
            <a:ext cx="3923400" cy="11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50">
                <a:solidFill>
                  <a:srgbClr val="5F6368"/>
                </a:solidFill>
                <a:highlight>
                  <a:srgbClr val="FFFFFF"/>
                </a:highlight>
              </a:rPr>
              <a:t>“</a:t>
            </a:r>
            <a:r>
              <a:rPr b="1" lang="en" sz="2050">
                <a:solidFill>
                  <a:srgbClr val="5F6368"/>
                </a:solidFill>
                <a:highlight>
                  <a:srgbClr val="FFFFFF"/>
                </a:highlight>
              </a:rPr>
              <a:t>The initial infection vector does not appear to leverage a zero-day vulnerability”</a:t>
            </a:r>
            <a:endParaRPr b="1" sz="21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60"/>
          <p:cNvPicPr preferRelativeResize="0"/>
          <p:nvPr/>
        </p:nvPicPr>
        <p:blipFill>
          <a:blip r:embed="rId3">
            <a:alphaModFix/>
          </a:blip>
          <a:stretch>
            <a:fillRect/>
          </a:stretch>
        </p:blipFill>
        <p:spPr>
          <a:xfrm>
            <a:off x="0" y="0"/>
            <a:ext cx="3209625" cy="5115423"/>
          </a:xfrm>
          <a:prstGeom prst="rect">
            <a:avLst/>
          </a:prstGeom>
          <a:noFill/>
          <a:ln>
            <a:noFill/>
          </a:ln>
        </p:spPr>
      </p:pic>
      <p:pic>
        <p:nvPicPr>
          <p:cNvPr id="349" name="Google Shape;349;p60"/>
          <p:cNvPicPr preferRelativeResize="0"/>
          <p:nvPr/>
        </p:nvPicPr>
        <p:blipFill>
          <a:blip r:embed="rId4">
            <a:alphaModFix/>
          </a:blip>
          <a:stretch>
            <a:fillRect/>
          </a:stretch>
        </p:blipFill>
        <p:spPr>
          <a:xfrm>
            <a:off x="3362025" y="152400"/>
            <a:ext cx="5629575" cy="456156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61"/>
          <p:cNvPicPr preferRelativeResize="0"/>
          <p:nvPr/>
        </p:nvPicPr>
        <p:blipFill>
          <a:blip r:embed="rId3">
            <a:alphaModFix/>
          </a:blip>
          <a:stretch>
            <a:fillRect/>
          </a:stretch>
        </p:blipFill>
        <p:spPr>
          <a:xfrm>
            <a:off x="1045591" y="0"/>
            <a:ext cx="7052819"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 where are we?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62"/>
          <p:cNvSpPr txBox="1"/>
          <p:nvPr/>
        </p:nvSpPr>
        <p:spPr>
          <a:xfrm>
            <a:off x="397300" y="213925"/>
            <a:ext cx="8465400" cy="47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Are you doing in situ inspection of your chips?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Do you run custom BIOS to evade hundreds of binary blobs of unknown provenance?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Did you upgrade the firmware to restore the (weak) protections of secure boot?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Did you inspect the memory of your routers &amp; switches recently?</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Did your vendor do all this?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No, we’re not even close to doing that.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2400" u="sng">
                <a:solidFill>
                  <a:schemeClr val="dk2"/>
                </a:solidFill>
              </a:rPr>
              <a:t>Still, tomorrow we’ll go back to thinking our networks are secure! </a:t>
            </a:r>
            <a:endParaRPr sz="2400" u="sng">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3"/>
          <p:cNvSpPr txBox="1"/>
          <p:nvPr/>
        </p:nvSpPr>
        <p:spPr>
          <a:xfrm>
            <a:off x="3453425" y="1149125"/>
            <a:ext cx="3844800" cy="265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000">
                <a:solidFill>
                  <a:schemeClr val="dk2"/>
                </a:solidFill>
              </a:rPr>
              <a:t>:-(</a:t>
            </a:r>
            <a:endParaRPr b="1" sz="14000">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4"/>
          <p:cNvSpPr txBox="1"/>
          <p:nvPr/>
        </p:nvSpPr>
        <p:spPr>
          <a:xfrm>
            <a:off x="678475" y="275050"/>
            <a:ext cx="8001000" cy="46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However..</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Banks, financial institutions, governments still have an impressive track record of not getting hacked</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And the reasons are obvious: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Keep track of what services you run</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Procedures to </a:t>
            </a:r>
            <a:r>
              <a:rPr lang="en" sz="1800">
                <a:solidFill>
                  <a:schemeClr val="dk2"/>
                </a:solidFill>
              </a:rPr>
              <a:t>decide what they DO run</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Updates, updates, updates!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Monitoring</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So please don’t give up because the state entities might be sending you hardware with implants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You still need to keep out the less skilled attackers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But also lie awake at night if you don’t know where that firmware came from, or if no one in your org knows what a binary blob is!</a:t>
            </a:r>
            <a:endParaRPr sz="18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65"/>
          <p:cNvPicPr preferRelativeResize="0"/>
          <p:nvPr/>
        </p:nvPicPr>
        <p:blipFill>
          <a:blip r:embed="rId3">
            <a:alphaModFix/>
          </a:blip>
          <a:stretch>
            <a:fillRect/>
          </a:stretch>
        </p:blipFill>
        <p:spPr>
          <a:xfrm>
            <a:off x="2879675" y="1289725"/>
            <a:ext cx="3384649" cy="3384649"/>
          </a:xfrm>
          <a:prstGeom prst="rect">
            <a:avLst/>
          </a:prstGeom>
          <a:noFill/>
          <a:ln>
            <a:noFill/>
          </a:ln>
        </p:spPr>
      </p:pic>
      <p:sp>
        <p:nvSpPr>
          <p:cNvPr id="375" name="Google Shape;375;p65"/>
          <p:cNvSpPr txBox="1"/>
          <p:nvPr>
            <p:ph type="ctrTitle"/>
          </p:nvPr>
        </p:nvSpPr>
        <p:spPr>
          <a:xfrm>
            <a:off x="311700" y="73550"/>
            <a:ext cx="8520600" cy="97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80"/>
              <a:t>The terrible state of cyber security</a:t>
            </a:r>
            <a:endParaRPr sz="3080"/>
          </a:p>
          <a:p>
            <a:pPr indent="0" lvl="0" marL="0" rtl="0" algn="ctr">
              <a:spcBef>
                <a:spcPts val="0"/>
              </a:spcBef>
              <a:spcAft>
                <a:spcPts val="0"/>
              </a:spcAft>
              <a:buSzPts val="990"/>
              <a:buNone/>
            </a:pPr>
            <a:r>
              <a:rPr i="1" lang="en" sz="2080"/>
              <a:t>A reality check</a:t>
            </a:r>
            <a:endParaRPr i="1" sz="2080"/>
          </a:p>
        </p:txBody>
      </p:sp>
      <p:sp>
        <p:nvSpPr>
          <p:cNvPr id="376" name="Google Shape;376;p65"/>
          <p:cNvSpPr txBox="1"/>
          <p:nvPr>
            <p:ph idx="1" type="subTitle"/>
          </p:nvPr>
        </p:nvSpPr>
        <p:spPr>
          <a:xfrm>
            <a:off x="311700" y="929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Bert Hubert</a:t>
            </a:r>
            <a:endParaRPr/>
          </a:p>
          <a:p>
            <a:pPr indent="0" lvl="0" marL="0" rtl="0" algn="ctr">
              <a:spcBef>
                <a:spcPts val="0"/>
              </a:spcBef>
              <a:spcAft>
                <a:spcPts val="0"/>
              </a:spcAft>
              <a:buNone/>
            </a:pPr>
            <a:r>
              <a:rPr lang="en"/>
              <a:t>bert@hubertnet.nl</a:t>
            </a:r>
            <a:endParaRPr/>
          </a:p>
        </p:txBody>
      </p:sp>
      <p:sp>
        <p:nvSpPr>
          <p:cNvPr id="377" name="Google Shape;377;p65"/>
          <p:cNvSpPr txBox="1"/>
          <p:nvPr/>
        </p:nvSpPr>
        <p:spPr>
          <a:xfrm>
            <a:off x="2255400" y="4443650"/>
            <a:ext cx="4633200" cy="48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https://berthub.eu/amsec7</a:t>
            </a: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8"/>
          <p:cNvPicPr preferRelativeResize="0"/>
          <p:nvPr/>
        </p:nvPicPr>
        <p:blipFill>
          <a:blip r:embed="rId3">
            <a:alphaModFix/>
          </a:blip>
          <a:stretch>
            <a:fillRect/>
          </a:stretch>
        </p:blipFill>
        <p:spPr>
          <a:xfrm>
            <a:off x="0" y="0"/>
            <a:ext cx="8291605"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9"/>
          <p:cNvPicPr preferRelativeResize="0"/>
          <p:nvPr/>
        </p:nvPicPr>
        <p:blipFill>
          <a:blip r:embed="rId3">
            <a:alphaModFix/>
          </a:blip>
          <a:stretch>
            <a:fillRect/>
          </a:stretch>
        </p:blipFill>
        <p:spPr>
          <a:xfrm>
            <a:off x="152400" y="152400"/>
            <a:ext cx="8839199" cy="43434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0" y="0"/>
            <a:ext cx="8644120"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1"/>
          <p:cNvPicPr preferRelativeResize="0"/>
          <p:nvPr/>
        </p:nvPicPr>
        <p:blipFill>
          <a:blip r:embed="rId3">
            <a:alphaModFix/>
          </a:blip>
          <a:stretch>
            <a:fillRect/>
          </a:stretch>
        </p:blipFill>
        <p:spPr>
          <a:xfrm>
            <a:off x="152400" y="152400"/>
            <a:ext cx="5082417" cy="4838699"/>
          </a:xfrm>
          <a:prstGeom prst="rect">
            <a:avLst/>
          </a:prstGeom>
          <a:noFill/>
          <a:ln>
            <a:noFill/>
          </a:ln>
        </p:spPr>
      </p:pic>
      <p:sp>
        <p:nvSpPr>
          <p:cNvPr id="118" name="Google Shape;118;p21"/>
          <p:cNvSpPr txBox="1"/>
          <p:nvPr/>
        </p:nvSpPr>
        <p:spPr>
          <a:xfrm>
            <a:off x="5487725" y="317375"/>
            <a:ext cx="3629700" cy="503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t>One apparent target is information relating to lawful federal </a:t>
            </a:r>
            <a:r>
              <a:rPr b="1" lang="en" sz="2100" u="sng"/>
              <a:t>requests for wiretaps</a:t>
            </a:r>
            <a:r>
              <a:rPr lang="en" sz="2100"/>
              <a:t>, according to U.S. officials. “There is some indication [the lawful intercept system] was targeted,” the security official said. But the hackers’ access was broader and may have included more general internet traffic coursing through the providers’ systems, they said.</a:t>
            </a:r>
            <a:endParaRPr sz="21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